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Glacial Indifference" panose="020B0604020202020204" charset="0"/>
      <p:regular r:id="rId10"/>
    </p:embeddedFont>
    <p:embeddedFont>
      <p:font typeface="Glacial Indifference Bold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69FE69-B223-4873-976F-074BF29EC1F8}" v="13" dt="2025-05-19T14:08:46.9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myn Gooding (MED - Staff)" userId="S::yfr20fcu@uea.ac.uk::82e1d71f-a159-49ff-b264-11eaf573bfec" providerId="AD" clId="Web-{A569FE69-B223-4873-976F-074BF29EC1F8}"/>
    <pc:docChg chg="modSld">
      <pc:chgData name="Jasmyn Gooding (MED - Staff)" userId="S::yfr20fcu@uea.ac.uk::82e1d71f-a159-49ff-b264-11eaf573bfec" providerId="AD" clId="Web-{A569FE69-B223-4873-976F-074BF29EC1F8}" dt="2025-05-19T14:08:46.827" v="7" actId="20577"/>
      <pc:docMkLst>
        <pc:docMk/>
      </pc:docMkLst>
      <pc:sldChg chg="modSp">
        <pc:chgData name="Jasmyn Gooding (MED - Staff)" userId="S::yfr20fcu@uea.ac.uk::82e1d71f-a159-49ff-b264-11eaf573bfec" providerId="AD" clId="Web-{A569FE69-B223-4873-976F-074BF29EC1F8}" dt="2025-05-19T14:08:46.827" v="7" actId="20577"/>
        <pc:sldMkLst>
          <pc:docMk/>
          <pc:sldMk cId="0" sldId="263"/>
        </pc:sldMkLst>
        <pc:spChg chg="mod">
          <ac:chgData name="Jasmyn Gooding (MED - Staff)" userId="S::yfr20fcu@uea.ac.uk::82e1d71f-a159-49ff-b264-11eaf573bfec" providerId="AD" clId="Web-{A569FE69-B223-4873-976F-074BF29EC1F8}" dt="2025-05-19T14:08:46.827" v="7" actId="20577"/>
          <ac:spMkLst>
            <pc:docMk/>
            <pc:sldMk cId="0" sldId="263"/>
            <ac:spMk id="16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9.sv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32285" y="-369196"/>
            <a:ext cx="19181330" cy="1397896"/>
            <a:chOff x="0" y="0"/>
            <a:chExt cx="5051873" cy="3681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51873" cy="368170"/>
            </a:xfrm>
            <a:custGeom>
              <a:avLst/>
              <a:gdLst/>
              <a:ahLst/>
              <a:cxnLst/>
              <a:rect l="l" t="t" r="r" b="b"/>
              <a:pathLst>
                <a:path w="5051873" h="368170">
                  <a:moveTo>
                    <a:pt x="0" y="0"/>
                  </a:moveTo>
                  <a:lnTo>
                    <a:pt x="5051873" y="0"/>
                  </a:lnTo>
                  <a:lnTo>
                    <a:pt x="5051873" y="368170"/>
                  </a:lnTo>
                  <a:lnTo>
                    <a:pt x="0" y="36817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051873" cy="4157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628015" y="6244588"/>
            <a:ext cx="7745806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0537906" y="2714666"/>
            <a:ext cx="6466371" cy="5965227"/>
          </a:xfrm>
          <a:custGeom>
            <a:avLst/>
            <a:gdLst/>
            <a:ahLst/>
            <a:cxnLst/>
            <a:rect l="l" t="t" r="r" b="b"/>
            <a:pathLst>
              <a:path w="6466371" h="5965227">
                <a:moveTo>
                  <a:pt x="0" y="0"/>
                </a:moveTo>
                <a:lnTo>
                  <a:pt x="6466371" y="0"/>
                </a:lnTo>
                <a:lnTo>
                  <a:pt x="6466371" y="5965228"/>
                </a:lnTo>
                <a:lnTo>
                  <a:pt x="0" y="59652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71243" y="3987273"/>
            <a:ext cx="8909891" cy="2023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3"/>
              </a:lnSpc>
              <a:spcBef>
                <a:spcPct val="0"/>
              </a:spcBef>
            </a:pPr>
            <a:r>
              <a:rPr lang="en-US" sz="581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AI-Driven Identification of Symptom Clusters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28015" y="6407768"/>
            <a:ext cx="7156185" cy="1180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84"/>
              </a:lnSpc>
            </a:pPr>
            <a:r>
              <a:rPr lang="en-US" sz="3417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 Case Study in Long Covid Pattern Recognition</a:t>
            </a:r>
          </a:p>
        </p:txBody>
      </p:sp>
      <p:sp>
        <p:nvSpPr>
          <p:cNvPr id="10" name="Freeform 10"/>
          <p:cNvSpPr/>
          <p:nvPr/>
        </p:nvSpPr>
        <p:spPr>
          <a:xfrm>
            <a:off x="16009217" y="8745228"/>
            <a:ext cx="1990120" cy="1204264"/>
          </a:xfrm>
          <a:custGeom>
            <a:avLst/>
            <a:gdLst/>
            <a:ahLst/>
            <a:cxnLst/>
            <a:rect l="l" t="t" r="r" b="b"/>
            <a:pathLst>
              <a:path w="1990120" h="1204264">
                <a:moveTo>
                  <a:pt x="0" y="0"/>
                </a:moveTo>
                <a:lnTo>
                  <a:pt x="1990120" y="0"/>
                </a:lnTo>
                <a:lnTo>
                  <a:pt x="1990120" y="1204264"/>
                </a:lnTo>
                <a:lnTo>
                  <a:pt x="0" y="120426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97320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76183" y="1269551"/>
            <a:ext cx="1990120" cy="1204264"/>
          </a:xfrm>
          <a:custGeom>
            <a:avLst/>
            <a:gdLst/>
            <a:ahLst/>
            <a:cxnLst/>
            <a:rect l="l" t="t" r="r" b="b"/>
            <a:pathLst>
              <a:path w="1990120" h="1204264">
                <a:moveTo>
                  <a:pt x="0" y="0"/>
                </a:moveTo>
                <a:lnTo>
                  <a:pt x="1990120" y="0"/>
                </a:lnTo>
                <a:lnTo>
                  <a:pt x="1990120" y="1204264"/>
                </a:lnTo>
                <a:lnTo>
                  <a:pt x="0" y="120426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t="-97320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1055" y="8409599"/>
            <a:ext cx="8909891" cy="1426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03"/>
              </a:lnSpc>
              <a:spcBef>
                <a:spcPct val="0"/>
              </a:spcBef>
            </a:pPr>
            <a:r>
              <a:rPr lang="en-US" sz="271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Jasmyn Gooding</a:t>
            </a:r>
          </a:p>
          <a:p>
            <a:pPr algn="l">
              <a:lnSpc>
                <a:spcPts val="3803"/>
              </a:lnSpc>
              <a:spcBef>
                <a:spcPct val="0"/>
              </a:spcBef>
            </a:pPr>
            <a:r>
              <a:rPr lang="en-US" sz="271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PhD Researcher in Computer Science</a:t>
            </a:r>
          </a:p>
          <a:p>
            <a:pPr algn="l">
              <a:lnSpc>
                <a:spcPts val="3803"/>
              </a:lnSpc>
              <a:spcBef>
                <a:spcPct val="0"/>
              </a:spcBef>
            </a:pPr>
            <a:r>
              <a:rPr lang="en-US" sz="271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MED Research Coordinator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30946" y="1288251"/>
            <a:ext cx="8909891" cy="1426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03"/>
              </a:lnSpc>
            </a:pPr>
            <a:r>
              <a:rPr lang="en-US" sz="271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Lifespan Health May Meeting</a:t>
            </a:r>
          </a:p>
          <a:p>
            <a:pPr algn="r">
              <a:lnSpc>
                <a:spcPts val="3803"/>
              </a:lnSpc>
            </a:pPr>
            <a:r>
              <a:rPr lang="en-US" sz="271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AI Workshop</a:t>
            </a:r>
          </a:p>
          <a:p>
            <a:pPr algn="r">
              <a:lnSpc>
                <a:spcPts val="3803"/>
              </a:lnSpc>
              <a:spcBef>
                <a:spcPct val="0"/>
              </a:spcBef>
            </a:pPr>
            <a:r>
              <a:rPr lang="en-US" sz="271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21st May 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848409" y="-514350"/>
            <a:ext cx="10757658" cy="11316371"/>
            <a:chOff x="0" y="0"/>
            <a:chExt cx="2833293" cy="298044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33293" cy="2980443"/>
            </a:xfrm>
            <a:custGeom>
              <a:avLst/>
              <a:gdLst/>
              <a:ahLst/>
              <a:cxnLst/>
              <a:rect l="l" t="t" r="r" b="b"/>
              <a:pathLst>
                <a:path w="2833293" h="2980443">
                  <a:moveTo>
                    <a:pt x="0" y="0"/>
                  </a:moveTo>
                  <a:lnTo>
                    <a:pt x="2833293" y="0"/>
                  </a:lnTo>
                  <a:lnTo>
                    <a:pt x="2833293" y="2980443"/>
                  </a:lnTo>
                  <a:lnTo>
                    <a:pt x="0" y="298044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833293" cy="3028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369830" y="3674347"/>
            <a:ext cx="311254" cy="311254"/>
          </a:xfrm>
          <a:custGeom>
            <a:avLst/>
            <a:gdLst/>
            <a:ahLst/>
            <a:cxnLst/>
            <a:rect l="l" t="t" r="r" b="b"/>
            <a:pathLst>
              <a:path w="311254" h="311254">
                <a:moveTo>
                  <a:pt x="0" y="0"/>
                </a:moveTo>
                <a:lnTo>
                  <a:pt x="311255" y="0"/>
                </a:lnTo>
                <a:lnTo>
                  <a:pt x="311255" y="311254"/>
                </a:lnTo>
                <a:lnTo>
                  <a:pt x="0" y="311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369830" y="6260198"/>
            <a:ext cx="311254" cy="311254"/>
          </a:xfrm>
          <a:custGeom>
            <a:avLst/>
            <a:gdLst/>
            <a:ahLst/>
            <a:cxnLst/>
            <a:rect l="l" t="t" r="r" b="b"/>
            <a:pathLst>
              <a:path w="311254" h="311254">
                <a:moveTo>
                  <a:pt x="0" y="0"/>
                </a:moveTo>
                <a:lnTo>
                  <a:pt x="311255" y="0"/>
                </a:lnTo>
                <a:lnTo>
                  <a:pt x="311255" y="311254"/>
                </a:lnTo>
                <a:lnTo>
                  <a:pt x="0" y="311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8700" y="2942369"/>
            <a:ext cx="5579390" cy="4114800"/>
          </a:xfrm>
          <a:custGeom>
            <a:avLst/>
            <a:gdLst/>
            <a:ahLst/>
            <a:cxnLst/>
            <a:rect l="l" t="t" r="r" b="b"/>
            <a:pathLst>
              <a:path w="5579390" h="4114800">
                <a:moveTo>
                  <a:pt x="0" y="0"/>
                </a:moveTo>
                <a:lnTo>
                  <a:pt x="5579390" y="0"/>
                </a:lnTo>
                <a:lnTo>
                  <a:pt x="55793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9144000" y="689032"/>
            <a:ext cx="679337" cy="679337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5858289" y="8790796"/>
            <a:ext cx="1990120" cy="1204264"/>
          </a:xfrm>
          <a:custGeom>
            <a:avLst/>
            <a:gdLst/>
            <a:ahLst/>
            <a:cxnLst/>
            <a:rect l="l" t="t" r="r" b="b"/>
            <a:pathLst>
              <a:path w="1990120" h="1204264">
                <a:moveTo>
                  <a:pt x="0" y="0"/>
                </a:moveTo>
                <a:lnTo>
                  <a:pt x="1990120" y="0"/>
                </a:lnTo>
                <a:lnTo>
                  <a:pt x="1990120" y="1204264"/>
                </a:lnTo>
                <a:lnTo>
                  <a:pt x="0" y="120426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t="-97320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6525457" y="164104"/>
            <a:ext cx="1990120" cy="1204264"/>
          </a:xfrm>
          <a:custGeom>
            <a:avLst/>
            <a:gdLst/>
            <a:ahLst/>
            <a:cxnLst/>
            <a:rect l="l" t="t" r="r" b="b"/>
            <a:pathLst>
              <a:path w="1990120" h="1204264">
                <a:moveTo>
                  <a:pt x="0" y="0"/>
                </a:moveTo>
                <a:lnTo>
                  <a:pt x="1990120" y="0"/>
                </a:lnTo>
                <a:lnTo>
                  <a:pt x="1990120" y="1204264"/>
                </a:lnTo>
                <a:lnTo>
                  <a:pt x="0" y="120426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t="-97320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144000" y="373654"/>
            <a:ext cx="7675085" cy="256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857"/>
              </a:lnSpc>
            </a:pPr>
            <a:r>
              <a:rPr lang="en-US" sz="9857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Pattern recognition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385633" y="3399406"/>
            <a:ext cx="7669178" cy="1953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21"/>
              </a:lnSpc>
            </a:pPr>
            <a:r>
              <a:rPr lang="en-US" sz="2801">
                <a:solidFill>
                  <a:srgbClr val="12354D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Helps uncover hidden structures in complex data by grouping similar features or behaviors—essential for understanding conditions that lack clear-cut diagnostic markers.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385633" y="5896210"/>
            <a:ext cx="7669178" cy="146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21"/>
              </a:lnSpc>
            </a:pPr>
            <a:r>
              <a:rPr lang="en-US" sz="2801">
                <a:solidFill>
                  <a:srgbClr val="12354D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Symptoms like fatigue, brain fog, and palpitations are non-specific and overlap with multiple conditions, complicating traditional diagnostics.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758156" y="8176941"/>
            <a:ext cx="7131848" cy="1464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903"/>
              </a:lnSpc>
              <a:spcBef>
                <a:spcPct val="0"/>
              </a:spcBef>
            </a:pPr>
            <a:r>
              <a:rPr lang="en-US" sz="4216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Can AI help make sense of complex symptom data?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03352" y="-7139315"/>
            <a:ext cx="19505370" cy="11316371"/>
            <a:chOff x="0" y="0"/>
            <a:chExt cx="5137217" cy="298044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37217" cy="2980443"/>
            </a:xfrm>
            <a:custGeom>
              <a:avLst/>
              <a:gdLst/>
              <a:ahLst/>
              <a:cxnLst/>
              <a:rect l="l" t="t" r="r" b="b"/>
              <a:pathLst>
                <a:path w="5137217" h="2980443">
                  <a:moveTo>
                    <a:pt x="0" y="0"/>
                  </a:moveTo>
                  <a:lnTo>
                    <a:pt x="5137217" y="0"/>
                  </a:lnTo>
                  <a:lnTo>
                    <a:pt x="5137217" y="2980443"/>
                  </a:lnTo>
                  <a:lnTo>
                    <a:pt x="0" y="298044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137217" cy="3028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403352" y="-1000796"/>
            <a:ext cx="10435324" cy="11316371"/>
            <a:chOff x="0" y="0"/>
            <a:chExt cx="2748398" cy="298044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8398" cy="2980443"/>
            </a:xfrm>
            <a:custGeom>
              <a:avLst/>
              <a:gdLst/>
              <a:ahLst/>
              <a:cxnLst/>
              <a:rect l="l" t="t" r="r" b="b"/>
              <a:pathLst>
                <a:path w="2748398" h="2980443">
                  <a:moveTo>
                    <a:pt x="0" y="0"/>
                  </a:moveTo>
                  <a:lnTo>
                    <a:pt x="2748398" y="0"/>
                  </a:lnTo>
                  <a:lnTo>
                    <a:pt x="2748398" y="2980443"/>
                  </a:lnTo>
                  <a:lnTo>
                    <a:pt x="0" y="298044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8398" cy="3028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1102575" y="4286992"/>
            <a:ext cx="7745806" cy="0"/>
          </a:xfrm>
          <a:prstGeom prst="line">
            <a:avLst/>
          </a:prstGeom>
          <a:ln w="9525" cap="flat">
            <a:solidFill>
              <a:srgbClr val="1235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1028700" y="5179923"/>
            <a:ext cx="311254" cy="311254"/>
          </a:xfrm>
          <a:custGeom>
            <a:avLst/>
            <a:gdLst/>
            <a:ahLst/>
            <a:cxnLst/>
            <a:rect l="l" t="t" r="r" b="b"/>
            <a:pathLst>
              <a:path w="311254" h="311254">
                <a:moveTo>
                  <a:pt x="0" y="0"/>
                </a:moveTo>
                <a:lnTo>
                  <a:pt x="311254" y="0"/>
                </a:lnTo>
                <a:lnTo>
                  <a:pt x="311254" y="311254"/>
                </a:lnTo>
                <a:lnTo>
                  <a:pt x="0" y="311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28700" y="7684942"/>
            <a:ext cx="311254" cy="311254"/>
          </a:xfrm>
          <a:custGeom>
            <a:avLst/>
            <a:gdLst/>
            <a:ahLst/>
            <a:cxnLst/>
            <a:rect l="l" t="t" r="r" b="b"/>
            <a:pathLst>
              <a:path w="311254" h="311254">
                <a:moveTo>
                  <a:pt x="0" y="0"/>
                </a:moveTo>
                <a:lnTo>
                  <a:pt x="311254" y="0"/>
                </a:lnTo>
                <a:lnTo>
                  <a:pt x="311254" y="311254"/>
                </a:lnTo>
                <a:lnTo>
                  <a:pt x="0" y="311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045047" y="947211"/>
            <a:ext cx="15214253" cy="2564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57"/>
              </a:lnSpc>
            </a:pPr>
            <a:r>
              <a:rPr lang="en-US" sz="9857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Clinical burden and diagnostic ambiguity</a:t>
            </a:r>
          </a:p>
        </p:txBody>
      </p:sp>
      <p:sp>
        <p:nvSpPr>
          <p:cNvPr id="13" name="Freeform 13"/>
          <p:cNvSpPr/>
          <p:nvPr/>
        </p:nvSpPr>
        <p:spPr>
          <a:xfrm>
            <a:off x="9792867" y="8656168"/>
            <a:ext cx="1990120" cy="1204264"/>
          </a:xfrm>
          <a:custGeom>
            <a:avLst/>
            <a:gdLst/>
            <a:ahLst/>
            <a:cxnLst/>
            <a:rect l="l" t="t" r="r" b="b"/>
            <a:pathLst>
              <a:path w="1990120" h="1204264">
                <a:moveTo>
                  <a:pt x="0" y="0"/>
                </a:moveTo>
                <a:lnTo>
                  <a:pt x="1990120" y="0"/>
                </a:lnTo>
                <a:lnTo>
                  <a:pt x="1990120" y="1204264"/>
                </a:lnTo>
                <a:lnTo>
                  <a:pt x="0" y="120426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97320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35369" y="164104"/>
            <a:ext cx="1990120" cy="1204264"/>
          </a:xfrm>
          <a:custGeom>
            <a:avLst/>
            <a:gdLst/>
            <a:ahLst/>
            <a:cxnLst/>
            <a:rect l="l" t="t" r="r" b="b"/>
            <a:pathLst>
              <a:path w="1990120" h="1204264">
                <a:moveTo>
                  <a:pt x="0" y="0"/>
                </a:moveTo>
                <a:lnTo>
                  <a:pt x="1990120" y="0"/>
                </a:lnTo>
                <a:lnTo>
                  <a:pt x="1990120" y="1204264"/>
                </a:lnTo>
                <a:lnTo>
                  <a:pt x="0" y="120426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t="-97320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1580998" y="4439392"/>
            <a:ext cx="5602102" cy="5525073"/>
          </a:xfrm>
          <a:custGeom>
            <a:avLst/>
            <a:gdLst/>
            <a:ahLst/>
            <a:cxnLst/>
            <a:rect l="l" t="t" r="r" b="b"/>
            <a:pathLst>
              <a:path w="5602102" h="5525073">
                <a:moveTo>
                  <a:pt x="0" y="0"/>
                </a:moveTo>
                <a:lnTo>
                  <a:pt x="5602102" y="0"/>
                </a:lnTo>
                <a:lnTo>
                  <a:pt x="5602102" y="5525073"/>
                </a:lnTo>
                <a:lnTo>
                  <a:pt x="0" y="552507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514551" y="5034314"/>
            <a:ext cx="7629449" cy="4443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1"/>
              </a:lnSpc>
            </a:pPr>
            <a:r>
              <a:rPr lang="en-US" sz="2801">
                <a:solidFill>
                  <a:srgbClr val="12354D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Clinical burden: Long Covid leads to frequent healthcare visits, extensive testing, and prolonged disability, straining both patients and healthcare systems.</a:t>
            </a:r>
          </a:p>
          <a:p>
            <a:pPr algn="l">
              <a:lnSpc>
                <a:spcPts val="3921"/>
              </a:lnSpc>
            </a:pPr>
            <a:endParaRPr lang="en-US" sz="2801">
              <a:solidFill>
                <a:srgbClr val="12354D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algn="l">
              <a:lnSpc>
                <a:spcPts val="3921"/>
              </a:lnSpc>
            </a:pPr>
            <a:r>
              <a:rPr lang="en-US" sz="2801">
                <a:solidFill>
                  <a:srgbClr val="12354D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Diagnostic ambiguity: The absence of definitive biomarkers and overlapping symptoms with other conditions make accurate diagnosis and treatment planning difficult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848409" y="-514350"/>
            <a:ext cx="10757658" cy="11316371"/>
            <a:chOff x="0" y="0"/>
            <a:chExt cx="2833293" cy="298044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33293" cy="2980443"/>
            </a:xfrm>
            <a:custGeom>
              <a:avLst/>
              <a:gdLst/>
              <a:ahLst/>
              <a:cxnLst/>
              <a:rect l="l" t="t" r="r" b="b"/>
              <a:pathLst>
                <a:path w="2833293" h="2980443">
                  <a:moveTo>
                    <a:pt x="0" y="0"/>
                  </a:moveTo>
                  <a:lnTo>
                    <a:pt x="2833293" y="0"/>
                  </a:lnTo>
                  <a:lnTo>
                    <a:pt x="2833293" y="2980443"/>
                  </a:lnTo>
                  <a:lnTo>
                    <a:pt x="0" y="298044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833293" cy="3028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8508800" y="4445779"/>
            <a:ext cx="7745806" cy="0"/>
          </a:xfrm>
          <a:prstGeom prst="line">
            <a:avLst/>
          </a:prstGeom>
          <a:ln w="9525" cap="flat">
            <a:solidFill>
              <a:srgbClr val="1235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6254606" y="4988209"/>
            <a:ext cx="311254" cy="311254"/>
          </a:xfrm>
          <a:custGeom>
            <a:avLst/>
            <a:gdLst/>
            <a:ahLst/>
            <a:cxnLst/>
            <a:rect l="l" t="t" r="r" b="b"/>
            <a:pathLst>
              <a:path w="311254" h="311254">
                <a:moveTo>
                  <a:pt x="0" y="0"/>
                </a:moveTo>
                <a:lnTo>
                  <a:pt x="311254" y="0"/>
                </a:lnTo>
                <a:lnTo>
                  <a:pt x="311254" y="311254"/>
                </a:lnTo>
                <a:lnTo>
                  <a:pt x="0" y="311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283181" y="6937763"/>
            <a:ext cx="311254" cy="311254"/>
          </a:xfrm>
          <a:custGeom>
            <a:avLst/>
            <a:gdLst/>
            <a:ahLst/>
            <a:cxnLst/>
            <a:rect l="l" t="t" r="r" b="b"/>
            <a:pathLst>
              <a:path w="311254" h="311254">
                <a:moveTo>
                  <a:pt x="0" y="0"/>
                </a:moveTo>
                <a:lnTo>
                  <a:pt x="311254" y="0"/>
                </a:lnTo>
                <a:lnTo>
                  <a:pt x="311254" y="311254"/>
                </a:lnTo>
                <a:lnTo>
                  <a:pt x="0" y="311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700871" y="8745446"/>
            <a:ext cx="1695044" cy="1025708"/>
          </a:xfrm>
          <a:custGeom>
            <a:avLst/>
            <a:gdLst/>
            <a:ahLst/>
            <a:cxnLst/>
            <a:rect l="l" t="t" r="r" b="b"/>
            <a:pathLst>
              <a:path w="1695044" h="1025708">
                <a:moveTo>
                  <a:pt x="0" y="0"/>
                </a:moveTo>
                <a:lnTo>
                  <a:pt x="1695044" y="0"/>
                </a:lnTo>
                <a:lnTo>
                  <a:pt x="1695044" y="1025708"/>
                </a:lnTo>
                <a:lnTo>
                  <a:pt x="0" y="10257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97320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6681085" y="164104"/>
            <a:ext cx="1428797" cy="864596"/>
          </a:xfrm>
          <a:custGeom>
            <a:avLst/>
            <a:gdLst/>
            <a:ahLst/>
            <a:cxnLst/>
            <a:rect l="l" t="t" r="r" b="b"/>
            <a:pathLst>
              <a:path w="1428797" h="864596">
                <a:moveTo>
                  <a:pt x="0" y="0"/>
                </a:moveTo>
                <a:lnTo>
                  <a:pt x="1428797" y="0"/>
                </a:lnTo>
                <a:lnTo>
                  <a:pt x="1428797" y="864596"/>
                </a:lnTo>
                <a:lnTo>
                  <a:pt x="0" y="8645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97320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28700" y="2494766"/>
            <a:ext cx="5129000" cy="4442997"/>
          </a:xfrm>
          <a:custGeom>
            <a:avLst/>
            <a:gdLst/>
            <a:ahLst/>
            <a:cxnLst/>
            <a:rect l="l" t="t" r="r" b="b"/>
            <a:pathLst>
              <a:path w="5129000" h="4442997">
                <a:moveTo>
                  <a:pt x="0" y="0"/>
                </a:moveTo>
                <a:lnTo>
                  <a:pt x="5129000" y="0"/>
                </a:lnTo>
                <a:lnTo>
                  <a:pt x="5129000" y="4442997"/>
                </a:lnTo>
                <a:lnTo>
                  <a:pt x="0" y="44429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8247632" y="777377"/>
            <a:ext cx="8433452" cy="2564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857"/>
              </a:lnSpc>
            </a:pPr>
            <a:r>
              <a:rPr lang="en-US" sz="9857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Challenge for Clinicians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508800" y="4807467"/>
            <a:ext cx="7616731" cy="4412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21"/>
              </a:lnSpc>
            </a:pPr>
            <a:r>
              <a:rPr lang="en-US" sz="2801">
                <a:solidFill>
                  <a:srgbClr val="12354D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Fragmented care pathways: Patients often see multiple specialists, leading to siloed assessments and delayed recognition of symptom patterns</a:t>
            </a:r>
          </a:p>
          <a:p>
            <a:pPr algn="r">
              <a:lnSpc>
                <a:spcPts val="3921"/>
              </a:lnSpc>
            </a:pPr>
            <a:endParaRPr lang="en-US" sz="2801">
              <a:solidFill>
                <a:srgbClr val="12354D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algn="r">
              <a:lnSpc>
                <a:spcPts val="3921"/>
              </a:lnSpc>
            </a:pPr>
            <a:r>
              <a:rPr lang="en-US" sz="2801">
                <a:solidFill>
                  <a:srgbClr val="12354D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Time and data constraints: Clinicians must make sense of complex, evolving symptoms within limited consultation time and often without comprehensive data integration tools.</a:t>
            </a:r>
          </a:p>
          <a:p>
            <a:pPr algn="r">
              <a:lnSpc>
                <a:spcPts val="3921"/>
              </a:lnSpc>
            </a:pPr>
            <a:endParaRPr lang="en-US" sz="2801">
              <a:solidFill>
                <a:srgbClr val="12354D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52400" y="-528001"/>
            <a:ext cx="19309293" cy="9298859"/>
            <a:chOff x="0" y="0"/>
            <a:chExt cx="5085575" cy="24490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85575" cy="2449082"/>
            </a:xfrm>
            <a:custGeom>
              <a:avLst/>
              <a:gdLst/>
              <a:ahLst/>
              <a:cxnLst/>
              <a:rect l="l" t="t" r="r" b="b"/>
              <a:pathLst>
                <a:path w="5085575" h="2449082">
                  <a:moveTo>
                    <a:pt x="0" y="0"/>
                  </a:moveTo>
                  <a:lnTo>
                    <a:pt x="5085575" y="0"/>
                  </a:lnTo>
                  <a:lnTo>
                    <a:pt x="5085575" y="2449082"/>
                  </a:lnTo>
                  <a:lnTo>
                    <a:pt x="0" y="244908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085575" cy="24967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842660" y="1830331"/>
            <a:ext cx="7745806" cy="0"/>
          </a:xfrm>
          <a:prstGeom prst="line">
            <a:avLst/>
          </a:prstGeom>
          <a:ln w="9525" cap="flat">
            <a:solidFill>
              <a:srgbClr val="12354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6311857" y="1570813"/>
            <a:ext cx="679337" cy="679337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-152400" y="8911286"/>
            <a:ext cx="1990120" cy="1204264"/>
          </a:xfrm>
          <a:custGeom>
            <a:avLst/>
            <a:gdLst/>
            <a:ahLst/>
            <a:cxnLst/>
            <a:rect l="l" t="t" r="r" b="b"/>
            <a:pathLst>
              <a:path w="1990120" h="1204264">
                <a:moveTo>
                  <a:pt x="0" y="0"/>
                </a:moveTo>
                <a:lnTo>
                  <a:pt x="1990120" y="0"/>
                </a:lnTo>
                <a:lnTo>
                  <a:pt x="1990120" y="1204264"/>
                </a:lnTo>
                <a:lnTo>
                  <a:pt x="0" y="12042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97320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4242836" y="1830331"/>
            <a:ext cx="10331524" cy="6883378"/>
          </a:xfrm>
          <a:custGeom>
            <a:avLst/>
            <a:gdLst/>
            <a:ahLst/>
            <a:cxnLst/>
            <a:rect l="l" t="t" r="r" b="b"/>
            <a:pathLst>
              <a:path w="10331524" h="6883378">
                <a:moveTo>
                  <a:pt x="0" y="0"/>
                </a:moveTo>
                <a:lnTo>
                  <a:pt x="10331524" y="0"/>
                </a:lnTo>
                <a:lnTo>
                  <a:pt x="10331524" y="6883377"/>
                </a:lnTo>
                <a:lnTo>
                  <a:pt x="0" y="68833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08248" y="517921"/>
            <a:ext cx="10345986" cy="1317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57"/>
              </a:lnSpc>
            </a:pPr>
            <a:r>
              <a:rPr lang="en-US" sz="9857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How to use AI?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08248" y="2192999"/>
            <a:ext cx="7669178" cy="976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1"/>
              </a:lnSpc>
            </a:pPr>
            <a:r>
              <a:rPr lang="en-US" sz="2801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Introducing Clustering:</a:t>
            </a:r>
          </a:p>
          <a:p>
            <a:pPr algn="l">
              <a:lnSpc>
                <a:spcPts val="3921"/>
              </a:lnSpc>
            </a:pPr>
            <a:endParaRPr lang="en-US" sz="2801" b="1">
              <a:solidFill>
                <a:srgbClr val="12354D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03352" y="-446248"/>
            <a:ext cx="17662652" cy="11124459"/>
            <a:chOff x="0" y="0"/>
            <a:chExt cx="4651892" cy="29298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51892" cy="2929899"/>
            </a:xfrm>
            <a:custGeom>
              <a:avLst/>
              <a:gdLst/>
              <a:ahLst/>
              <a:cxnLst/>
              <a:rect l="l" t="t" r="r" b="b"/>
              <a:pathLst>
                <a:path w="4651892" h="2929899">
                  <a:moveTo>
                    <a:pt x="0" y="0"/>
                  </a:moveTo>
                  <a:lnTo>
                    <a:pt x="4651892" y="0"/>
                  </a:lnTo>
                  <a:lnTo>
                    <a:pt x="4651892" y="2929899"/>
                  </a:lnTo>
                  <a:lnTo>
                    <a:pt x="0" y="292989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651892" cy="2977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311857" y="1570813"/>
            <a:ext cx="679337" cy="67933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09183" y="86934"/>
            <a:ext cx="5665123" cy="2520224"/>
            <a:chOff x="0" y="0"/>
            <a:chExt cx="1492049" cy="6637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92049" cy="663763"/>
            </a:xfrm>
            <a:custGeom>
              <a:avLst/>
              <a:gdLst/>
              <a:ahLst/>
              <a:cxnLst/>
              <a:rect l="l" t="t" r="r" b="b"/>
              <a:pathLst>
                <a:path w="1492049" h="663763">
                  <a:moveTo>
                    <a:pt x="0" y="0"/>
                  </a:moveTo>
                  <a:lnTo>
                    <a:pt x="1492049" y="0"/>
                  </a:lnTo>
                  <a:lnTo>
                    <a:pt x="1492049" y="663763"/>
                  </a:lnTo>
                  <a:lnTo>
                    <a:pt x="0" y="663763"/>
                  </a:lnTo>
                  <a:close/>
                </a:path>
              </a:pathLst>
            </a:custGeom>
            <a:solidFill>
              <a:srgbClr val="12354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492049" cy="7113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4918950" y="2907653"/>
            <a:ext cx="12038783" cy="7306589"/>
          </a:xfrm>
          <a:custGeom>
            <a:avLst/>
            <a:gdLst/>
            <a:ahLst/>
            <a:cxnLst/>
            <a:rect l="l" t="t" r="r" b="b"/>
            <a:pathLst>
              <a:path w="12038783" h="7306589">
                <a:moveTo>
                  <a:pt x="0" y="0"/>
                </a:moveTo>
                <a:lnTo>
                  <a:pt x="12038783" y="0"/>
                </a:lnTo>
                <a:lnTo>
                  <a:pt x="12038783" y="7306589"/>
                </a:lnTo>
                <a:lnTo>
                  <a:pt x="0" y="73065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818" r="-13024" b="-5917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8978628" y="165253"/>
            <a:ext cx="8095926" cy="2191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9"/>
              </a:lnSpc>
            </a:pPr>
            <a:r>
              <a:rPr lang="en-US" sz="3128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Next Steps:</a:t>
            </a:r>
          </a:p>
          <a:p>
            <a:pPr algn="l">
              <a:lnSpc>
                <a:spcPts val="4379"/>
              </a:lnSpc>
            </a:pPr>
            <a:r>
              <a:rPr lang="en-US" sz="3128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Determining what these clustered represent</a:t>
            </a:r>
          </a:p>
          <a:p>
            <a:pPr algn="l">
              <a:lnSpc>
                <a:spcPts val="4379"/>
              </a:lnSpc>
            </a:pPr>
            <a:r>
              <a:rPr lang="en-US" sz="3128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Adding Demographic Information</a:t>
            </a:r>
          </a:p>
          <a:p>
            <a:pPr algn="l">
              <a:lnSpc>
                <a:spcPts val="4379"/>
              </a:lnSpc>
            </a:pPr>
            <a:r>
              <a:rPr lang="en-US" sz="3128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Mapping to covid Strain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0" y="324834"/>
            <a:ext cx="5674911" cy="27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9"/>
              </a:lnSpc>
            </a:pPr>
            <a:endParaRPr/>
          </a:p>
          <a:p>
            <a:pPr marL="675399" lvl="1" indent="-337699" algn="l">
              <a:lnSpc>
                <a:spcPts val="4379"/>
              </a:lnSpc>
              <a:buFont typeface="Arial"/>
              <a:buChar char="•"/>
            </a:pPr>
            <a:r>
              <a:rPr lang="en-US" sz="3128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Self Reported Symptoms (Co-occurences, longitudinally)</a:t>
            </a:r>
          </a:p>
          <a:p>
            <a:pPr algn="l">
              <a:lnSpc>
                <a:spcPts val="4379"/>
              </a:lnSpc>
            </a:pPr>
            <a:r>
              <a:rPr lang="en-US" sz="3128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5482" y="89053"/>
            <a:ext cx="933986" cy="538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9"/>
              </a:lnSpc>
            </a:pPr>
            <a:r>
              <a:rPr lang="en-US" sz="3128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Input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03352" y="-446248"/>
            <a:ext cx="17662652" cy="11124459"/>
            <a:chOff x="0" y="0"/>
            <a:chExt cx="4651892" cy="29298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51892" cy="2929899"/>
            </a:xfrm>
            <a:custGeom>
              <a:avLst/>
              <a:gdLst/>
              <a:ahLst/>
              <a:cxnLst/>
              <a:rect l="l" t="t" r="r" b="b"/>
              <a:pathLst>
                <a:path w="4651892" h="2929899">
                  <a:moveTo>
                    <a:pt x="0" y="0"/>
                  </a:moveTo>
                  <a:lnTo>
                    <a:pt x="4651892" y="0"/>
                  </a:lnTo>
                  <a:lnTo>
                    <a:pt x="4651892" y="2929899"/>
                  </a:lnTo>
                  <a:lnTo>
                    <a:pt x="0" y="292989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651892" cy="2977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311857" y="1570813"/>
            <a:ext cx="679337" cy="67933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5482509" y="2607158"/>
            <a:ext cx="11613460" cy="7492743"/>
          </a:xfrm>
          <a:custGeom>
            <a:avLst/>
            <a:gdLst/>
            <a:ahLst/>
            <a:cxnLst/>
            <a:rect l="l" t="t" r="r" b="b"/>
            <a:pathLst>
              <a:path w="11613460" h="7492743">
                <a:moveTo>
                  <a:pt x="0" y="0"/>
                </a:moveTo>
                <a:lnTo>
                  <a:pt x="11613460" y="0"/>
                </a:lnTo>
                <a:lnTo>
                  <a:pt x="11613460" y="7492743"/>
                </a:lnTo>
                <a:lnTo>
                  <a:pt x="0" y="74927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808" r="-12700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209183" y="86934"/>
            <a:ext cx="5665123" cy="1823547"/>
            <a:chOff x="0" y="0"/>
            <a:chExt cx="1492049" cy="48027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492049" cy="480276"/>
            </a:xfrm>
            <a:custGeom>
              <a:avLst/>
              <a:gdLst/>
              <a:ahLst/>
              <a:cxnLst/>
              <a:rect l="l" t="t" r="r" b="b"/>
              <a:pathLst>
                <a:path w="1492049" h="480276">
                  <a:moveTo>
                    <a:pt x="0" y="0"/>
                  </a:moveTo>
                  <a:lnTo>
                    <a:pt x="1492049" y="0"/>
                  </a:lnTo>
                  <a:lnTo>
                    <a:pt x="1492049" y="480276"/>
                  </a:lnTo>
                  <a:lnTo>
                    <a:pt x="0" y="480276"/>
                  </a:lnTo>
                  <a:close/>
                </a:path>
              </a:pathLst>
            </a:custGeom>
            <a:solidFill>
              <a:srgbClr val="12354D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492049" cy="5279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978628" y="146203"/>
            <a:ext cx="8080177" cy="219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399" lvl="1" indent="-337699" algn="l">
              <a:lnSpc>
                <a:spcPts val="4379"/>
              </a:lnSpc>
              <a:buFont typeface="Arial"/>
              <a:buChar char="•"/>
            </a:pPr>
            <a:r>
              <a:rPr lang="en-US" sz="3128" b="1">
                <a:solidFill>
                  <a:srgbClr val="746161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Neurocognitive-dominant</a:t>
            </a:r>
          </a:p>
          <a:p>
            <a:pPr marL="675399" lvl="1" indent="-337699" algn="l">
              <a:lnSpc>
                <a:spcPts val="4379"/>
              </a:lnSpc>
              <a:buFont typeface="Arial"/>
              <a:buChar char="•"/>
            </a:pPr>
            <a:r>
              <a:rPr lang="en-US" sz="3128" b="1">
                <a:solidFill>
                  <a:srgbClr val="FF91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Cardiopulmonary-autonomic</a:t>
            </a:r>
          </a:p>
          <a:p>
            <a:pPr marL="675399" lvl="1" indent="-337699" algn="l">
              <a:lnSpc>
                <a:spcPts val="4379"/>
              </a:lnSpc>
              <a:buFont typeface="Arial"/>
              <a:buChar char="•"/>
            </a:pPr>
            <a:r>
              <a:rPr lang="en-US" sz="3128" b="1">
                <a:solidFill>
                  <a:srgbClr val="5DB359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GI-dysautonomic</a:t>
            </a:r>
          </a:p>
          <a:p>
            <a:pPr marL="675399" lvl="1" indent="-337699" algn="l">
              <a:lnSpc>
                <a:spcPts val="4379"/>
              </a:lnSpc>
              <a:buFont typeface="Arial"/>
              <a:buChar char="•"/>
            </a:pPr>
            <a:r>
              <a:rPr lang="en-US" sz="3128" b="1">
                <a:solidFill>
                  <a:srgbClr val="FF3131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Fatigue-predominant with mood overlap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0" y="324834"/>
            <a:ext cx="5211267" cy="1644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9"/>
              </a:lnSpc>
            </a:pPr>
            <a:endParaRPr/>
          </a:p>
          <a:p>
            <a:pPr marL="675399" lvl="1" indent="-337699" algn="l">
              <a:lnSpc>
                <a:spcPts val="4379"/>
              </a:lnSpc>
              <a:buFont typeface="Arial"/>
              <a:buChar char="•"/>
            </a:pPr>
            <a:r>
              <a:rPr lang="en-US" sz="3128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Self Reported Symptoms</a:t>
            </a:r>
          </a:p>
          <a:p>
            <a:pPr algn="l">
              <a:lnSpc>
                <a:spcPts val="4379"/>
              </a:lnSpc>
            </a:pPr>
            <a:r>
              <a:rPr lang="en-US" sz="3128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5482" y="89053"/>
            <a:ext cx="933986" cy="538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9"/>
              </a:lnSpc>
            </a:pPr>
            <a:r>
              <a:rPr lang="en-US" sz="3128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Input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36557" y="7195256"/>
            <a:ext cx="5410376" cy="2600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8" lvl="1" indent="-323849" algn="l">
              <a:lnSpc>
                <a:spcPts val="4199"/>
              </a:lnSpc>
              <a:buFont typeface="Arial"/>
              <a:buChar char="•"/>
            </a:pPr>
            <a:r>
              <a:rPr lang="en-US" sz="2999" b="1">
                <a:solidFill>
                  <a:srgbClr val="569BC4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Subtype identification</a:t>
            </a:r>
          </a:p>
          <a:p>
            <a:pPr algn="l">
              <a:lnSpc>
                <a:spcPts val="4199"/>
              </a:lnSpc>
            </a:pPr>
            <a:endParaRPr lang="en-US" sz="2999" b="1">
              <a:solidFill>
                <a:srgbClr val="569BC4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  <a:p>
            <a:pPr marL="647698" lvl="1" indent="-323849" algn="l">
              <a:lnSpc>
                <a:spcPts val="4199"/>
              </a:lnSpc>
              <a:buFont typeface="Arial"/>
              <a:buChar char="•"/>
            </a:pPr>
            <a:r>
              <a:rPr lang="en-US" sz="2999" b="1">
                <a:solidFill>
                  <a:srgbClr val="569BC4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Toward diagnostic criteria</a:t>
            </a:r>
          </a:p>
          <a:p>
            <a:pPr algn="l">
              <a:lnSpc>
                <a:spcPts val="4199"/>
              </a:lnSpc>
            </a:pPr>
            <a:endParaRPr lang="en-US" sz="2999" b="1">
              <a:solidFill>
                <a:srgbClr val="569BC4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  <a:p>
            <a:pPr marL="647698" lvl="1" indent="-323849" algn="l">
              <a:lnSpc>
                <a:spcPts val="4199"/>
              </a:lnSpc>
              <a:buFont typeface="Arial"/>
              <a:buChar char="•"/>
            </a:pPr>
            <a:r>
              <a:rPr lang="en-US" sz="2999" b="1">
                <a:solidFill>
                  <a:srgbClr val="569BC4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Personalised interventions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52475" y="6468197"/>
            <a:ext cx="1428304" cy="539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9"/>
              </a:lnSpc>
            </a:pPr>
            <a:r>
              <a:rPr lang="en-US" sz="3128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Impact</a:t>
            </a:r>
            <a:r>
              <a:rPr lang="en-US" sz="3128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03352" y="-446248"/>
            <a:ext cx="19309293" cy="9704548"/>
            <a:chOff x="0" y="0"/>
            <a:chExt cx="5085575" cy="255593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85575" cy="2555930"/>
            </a:xfrm>
            <a:custGeom>
              <a:avLst/>
              <a:gdLst/>
              <a:ahLst/>
              <a:cxnLst/>
              <a:rect l="l" t="t" r="r" b="b"/>
              <a:pathLst>
                <a:path w="5085575" h="2555930">
                  <a:moveTo>
                    <a:pt x="0" y="0"/>
                  </a:moveTo>
                  <a:lnTo>
                    <a:pt x="5085575" y="0"/>
                  </a:lnTo>
                  <a:lnTo>
                    <a:pt x="5085575" y="2555930"/>
                  </a:lnTo>
                  <a:lnTo>
                    <a:pt x="0" y="255593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085575" cy="260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2001898" y="1915244"/>
            <a:ext cx="7745806" cy="0"/>
          </a:xfrm>
          <a:prstGeom prst="line">
            <a:avLst/>
          </a:prstGeom>
          <a:ln w="9525" cap="flat">
            <a:solidFill>
              <a:srgbClr val="12354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6311857" y="1570813"/>
            <a:ext cx="679337" cy="679337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344894" y="164104"/>
            <a:ext cx="1990120" cy="1204264"/>
          </a:xfrm>
          <a:custGeom>
            <a:avLst/>
            <a:gdLst/>
            <a:ahLst/>
            <a:cxnLst/>
            <a:rect l="l" t="t" r="r" b="b"/>
            <a:pathLst>
              <a:path w="1990120" h="1204264">
                <a:moveTo>
                  <a:pt x="0" y="0"/>
                </a:moveTo>
                <a:lnTo>
                  <a:pt x="1990120" y="0"/>
                </a:lnTo>
                <a:lnTo>
                  <a:pt x="1990120" y="1204264"/>
                </a:lnTo>
                <a:lnTo>
                  <a:pt x="0" y="12042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97320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0" y="2281956"/>
            <a:ext cx="12790382" cy="5640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1563" lvl="1" indent="-315781" algn="l">
              <a:lnSpc>
                <a:spcPts val="4095"/>
              </a:lnSpc>
              <a:buFont typeface="Arial"/>
              <a:buChar char="•"/>
            </a:pPr>
            <a:r>
              <a:rPr lang="en-US" sz="2925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Assigned one of five synthetic datasets, each simulating patient-reported Long Covid symptoms.</a:t>
            </a:r>
          </a:p>
          <a:p>
            <a:pPr algn="l">
              <a:lnSpc>
                <a:spcPts val="4095"/>
              </a:lnSpc>
            </a:pPr>
            <a:endParaRPr lang="en-US" sz="2925" b="1">
              <a:solidFill>
                <a:srgbClr val="12354D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  <a:p>
            <a:pPr marL="631563" lvl="1" indent="-315781" algn="l">
              <a:lnSpc>
                <a:spcPts val="4095"/>
              </a:lnSpc>
              <a:buFont typeface="Arial"/>
              <a:buChar char="•"/>
            </a:pPr>
            <a:r>
              <a:rPr lang="en-US" sz="2925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Each dataset contains randomly assigned symptom patterns.</a:t>
            </a:r>
          </a:p>
          <a:p>
            <a:pPr algn="l">
              <a:lnSpc>
                <a:spcPts val="4095"/>
              </a:lnSpc>
            </a:pPr>
            <a:endParaRPr lang="en-US" sz="2925" b="1">
              <a:solidFill>
                <a:srgbClr val="12354D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  <a:p>
            <a:pPr marL="631563" lvl="1" indent="-315781" algn="l">
              <a:lnSpc>
                <a:spcPts val="4095"/>
              </a:lnSpc>
              <a:buFont typeface="Arial"/>
              <a:buChar char="•"/>
            </a:pPr>
            <a:r>
              <a:rPr lang="en-US" sz="2925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Use UMAP to reduce dimensionality and visually explore potential cluster structure in the data.</a:t>
            </a:r>
          </a:p>
          <a:p>
            <a:pPr algn="l">
              <a:lnSpc>
                <a:spcPts val="4095"/>
              </a:lnSpc>
            </a:pPr>
            <a:endParaRPr lang="en-US" sz="2925" b="1">
              <a:solidFill>
                <a:srgbClr val="12354D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  <a:p>
            <a:pPr marL="631563" lvl="1" indent="-315781" algn="l">
              <a:lnSpc>
                <a:spcPts val="4095"/>
              </a:lnSpc>
              <a:buFont typeface="Arial"/>
              <a:buChar char="•"/>
            </a:pPr>
            <a:r>
              <a:rPr lang="en-US" sz="2925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Apply HDBSCAN to perform unsupervised clustering and identify distinct symptom-based subgroups.</a:t>
            </a:r>
          </a:p>
          <a:p>
            <a:pPr algn="l">
              <a:lnSpc>
                <a:spcPts val="4095"/>
              </a:lnSpc>
            </a:pPr>
            <a:endParaRPr lang="en-US" sz="2925" b="1">
              <a:solidFill>
                <a:srgbClr val="12354D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2087223" y="372194"/>
            <a:ext cx="5743543" cy="5553726"/>
            <a:chOff x="0" y="0"/>
            <a:chExt cx="1512703" cy="14627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12703" cy="1462710"/>
            </a:xfrm>
            <a:custGeom>
              <a:avLst/>
              <a:gdLst/>
              <a:ahLst/>
              <a:cxnLst/>
              <a:rect l="l" t="t" r="r" b="b"/>
              <a:pathLst>
                <a:path w="1512703" h="1462710">
                  <a:moveTo>
                    <a:pt x="0" y="0"/>
                  </a:moveTo>
                  <a:lnTo>
                    <a:pt x="1512703" y="0"/>
                  </a:lnTo>
                  <a:lnTo>
                    <a:pt x="1512703" y="1462710"/>
                  </a:lnTo>
                  <a:lnTo>
                    <a:pt x="0" y="1462710"/>
                  </a:lnTo>
                  <a:close/>
                </a:path>
              </a:pathLst>
            </a:custGeom>
            <a:solidFill>
              <a:srgbClr val="12354D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512703" cy="15103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55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2515237" y="176316"/>
            <a:ext cx="8433452" cy="1317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57"/>
              </a:lnSpc>
            </a:pPr>
            <a:r>
              <a:rPr lang="en-US" sz="9857" b="1">
                <a:solidFill>
                  <a:srgbClr val="12354D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Task (Group 1)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873573" y="460982"/>
            <a:ext cx="5957193" cy="4709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75"/>
              </a:lnSpc>
            </a:pPr>
            <a:r>
              <a:rPr lang="en-US" sz="26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Discussion:</a:t>
            </a:r>
          </a:p>
          <a:p>
            <a:pPr marL="566420" lvl="1" indent="-283210" algn="l">
              <a:lnSpc>
                <a:spcPts val="3675"/>
              </a:lnSpc>
              <a:buFont typeface="Arial"/>
              <a:buChar char="•"/>
            </a:pPr>
            <a:r>
              <a:rPr lang="en-US" sz="26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Compare and interpret the clusters</a:t>
            </a:r>
            <a:endParaRPr lang="en-US" sz="2600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</a:endParaRPr>
          </a:p>
          <a:p>
            <a:pPr marL="566420" lvl="1" indent="-283210" algn="l">
              <a:lnSpc>
                <a:spcPts val="3675"/>
              </a:lnSpc>
              <a:buFont typeface="Arial"/>
              <a:buChar char="•"/>
            </a:pPr>
            <a:r>
              <a:rPr lang="en-US" sz="26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How many distinct groups emerge?</a:t>
            </a:r>
            <a:endParaRPr lang="en-US" sz="2600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</a:endParaRPr>
          </a:p>
          <a:p>
            <a:pPr marL="566420" lvl="1" indent="-283210" algn="l">
              <a:lnSpc>
                <a:spcPts val="3675"/>
              </a:lnSpc>
              <a:buFont typeface="Arial"/>
              <a:buChar char="•"/>
            </a:pPr>
            <a:r>
              <a:rPr lang="en-US" sz="26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What symptom profiles define them?</a:t>
            </a:r>
            <a:endParaRPr lang="en-US" sz="2600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</a:endParaRPr>
          </a:p>
          <a:p>
            <a:pPr marL="566420" lvl="1" indent="-283210" algn="l">
              <a:lnSpc>
                <a:spcPts val="3675"/>
              </a:lnSpc>
              <a:buFont typeface="Arial"/>
              <a:buChar char="•"/>
            </a:pPr>
            <a:r>
              <a:rPr lang="en-US" sz="26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How might they map to clinical care needs?</a:t>
            </a:r>
            <a:endParaRPr lang="en-US" sz="2600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</a:endParaRPr>
          </a:p>
          <a:p>
            <a:pPr marL="566420" lvl="1" indent="-283210">
              <a:lnSpc>
                <a:spcPts val="3675"/>
              </a:lnSpc>
              <a:buFont typeface="Arial"/>
              <a:buChar char="•"/>
            </a:pPr>
            <a:r>
              <a:rPr lang="en-US" sz="26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How could you use clustering in your work?</a:t>
            </a:r>
            <a:endParaRPr lang="en-US" sz="2600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AI-Driven Identification of Symptom Clusters</dc:title>
  <cp:revision>3</cp:revision>
  <dcterms:created xsi:type="dcterms:W3CDTF">2006-08-16T00:00:00Z</dcterms:created>
  <dcterms:modified xsi:type="dcterms:W3CDTF">2025-05-19T14:08:53Z</dcterms:modified>
  <dc:identifier>DAGnm2C3bo0</dc:identifier>
</cp:coreProperties>
</file>

<file path=docProps/thumbnail.jpeg>
</file>